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48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8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687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CF0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32688"/>
          </a:xfrm>
          <a:prstGeom prst="rect">
            <a:avLst/>
          </a:prstGeom>
          <a:solidFill>
            <a:srgbClr val="0D2135"/>
          </a:solidFill>
          <a:ln w="12700">
            <a:solidFill>
              <a:srgbClr val="0D213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932688"/>
            <a:ext cx="18288000" cy="41148"/>
          </a:xfrm>
          <a:prstGeom prst="rect">
            <a:avLst/>
          </a:prstGeom>
          <a:solidFill>
            <a:srgbClr val="9A7118"/>
          </a:solidFill>
          <a:ln w="1270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548640" y="274320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FIDE. </a:t>
            </a:r>
            <a:r>
              <a:rPr lang="en-US" sz="2300" b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Organisational</a:t>
            </a: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structure</a:t>
            </a:r>
            <a:endParaRPr lang="en-US" sz="2300" dirty="0"/>
          </a:p>
        </p:txBody>
      </p:sp>
      <p:sp>
        <p:nvSpPr>
          <p:cNvPr id="6" name="Text 4"/>
          <p:cNvSpPr txBox="1"/>
          <p:nvPr/>
        </p:nvSpPr>
        <p:spPr>
          <a:xfrm>
            <a:off x="14081760" y="2743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7A8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Proposal</a:t>
            </a:r>
            <a:endParaRPr lang="en-US" sz="1050" dirty="0"/>
          </a:p>
        </p:txBody>
      </p:sp>
      <p:sp>
        <p:nvSpPr>
          <p:cNvPr id="7" name="box General Assembly"/>
          <p:cNvSpPr/>
          <p:nvPr/>
        </p:nvSpPr>
        <p:spPr>
          <a:xfrm>
            <a:off x="7315200" y="1549221"/>
            <a:ext cx="3657600" cy="731520"/>
          </a:xfrm>
          <a:prstGeom prst="roundRect">
            <a:avLst>
              <a:gd name="adj" fmla="val 8750"/>
            </a:avLst>
          </a:prstGeom>
          <a:solidFill>
            <a:srgbClr val="F8F2E4"/>
          </a:solidFill>
          <a:ln w="20320">
            <a:solidFill>
              <a:srgbClr val="9A7118"/>
            </a:solidFill>
            <a:prstDash val="solid"/>
          </a:ln>
          <a:effectLst>
            <a:outerShdw blurRad="127000" dist="25400" dir="5400000" algn="bl" rotWithShape="0">
              <a:srgbClr val="17334E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7315200" y="1549221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SUPREME BODY</a:t>
            </a:r>
            <a:endParaRPr lang="en-US" sz="8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6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General Assembly</a:t>
            </a:r>
            <a:endParaRPr lang="en-US" sz="8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federations</a:t>
            </a:r>
            <a:endParaRPr lang="en-US" sz="850" dirty="0"/>
          </a:p>
        </p:txBody>
      </p:sp>
      <p:sp>
        <p:nvSpPr>
          <p:cNvPr id="10" name="box FIDE Council"/>
          <p:cNvSpPr/>
          <p:nvPr/>
        </p:nvSpPr>
        <p:spPr>
          <a:xfrm>
            <a:off x="7315200" y="2445333"/>
            <a:ext cx="3657600" cy="731520"/>
          </a:xfrm>
          <a:prstGeom prst="roundRect">
            <a:avLst>
              <a:gd name="adj" fmla="val 8750"/>
            </a:avLst>
          </a:prstGeom>
          <a:solidFill>
            <a:srgbClr val="F8F2E4"/>
          </a:solidFill>
          <a:ln w="20320">
            <a:solidFill>
              <a:srgbClr val="9A7118"/>
            </a:solidFill>
            <a:prstDash val="solid"/>
          </a:ln>
          <a:effectLst>
            <a:outerShdw blurRad="127000" dist="25400" dir="5400000" algn="bl" rotWithShape="0">
              <a:srgbClr val="17334E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 txBox="1"/>
          <p:nvPr/>
        </p:nvSpPr>
        <p:spPr>
          <a:xfrm>
            <a:off x="7315200" y="2445333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COLLEGIAL BODY</a:t>
            </a:r>
            <a:endParaRPr lang="en-US" sz="8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6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FIDE Council</a:t>
            </a:r>
            <a:endParaRPr lang="en-US" sz="8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and oversight</a:t>
            </a:r>
            <a:endParaRPr lang="en-US" sz="850" dirty="0"/>
          </a:p>
        </p:txBody>
      </p:sp>
      <p:sp>
        <p:nvSpPr>
          <p:cNvPr id="13" name="box TIMUR TURLOV (KAZ)"/>
          <p:cNvSpPr/>
          <p:nvPr/>
        </p:nvSpPr>
        <p:spPr>
          <a:xfrm>
            <a:off x="7315200" y="3887712"/>
            <a:ext cx="3657600" cy="868680"/>
          </a:xfrm>
          <a:prstGeom prst="roundRect">
            <a:avLst>
              <a:gd name="adj" fmla="val 7368"/>
            </a:avLst>
          </a:prstGeom>
          <a:solidFill>
            <a:srgbClr val="0D2135"/>
          </a:solidFill>
          <a:ln w="20320">
            <a:solidFill>
              <a:srgbClr val="0D2135"/>
            </a:solidFill>
            <a:prstDash val="solid"/>
          </a:ln>
          <a:effectLst>
            <a:outerShdw blurRad="127000" dist="25400" dir="5400000" algn="bl" rotWithShape="0">
              <a:srgbClr val="17334E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 txBox="1"/>
          <p:nvPr/>
        </p:nvSpPr>
        <p:spPr>
          <a:xfrm>
            <a:off x="7315200" y="3887712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850" dirty="0">
                <a:solidFill>
                  <a:srgbClr val="A9BF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FIDE PRESIDENT</a:t>
            </a:r>
            <a:endParaRPr lang="en-US" sz="8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TIMUR TURLOV</a:t>
            </a:r>
            <a:endParaRPr lang="en-US" sz="850" dirty="0"/>
          </a:p>
        </p:txBody>
      </p:sp>
      <p:sp>
        <p:nvSpPr>
          <p:cNvPr id="15" name="panel Council Secretariat"/>
          <p:cNvSpPr/>
          <p:nvPr/>
        </p:nvSpPr>
        <p:spPr>
          <a:xfrm>
            <a:off x="548640" y="1884501"/>
            <a:ext cx="5212080" cy="740664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548640" y="1930221"/>
            <a:ext cx="54864" cy="649224"/>
          </a:xfrm>
          <a:prstGeom prst="rect">
            <a:avLst/>
          </a:prstGeom>
          <a:solidFill>
            <a:srgbClr val="9A7118"/>
          </a:solidFill>
          <a:ln w="1270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786384" y="2012517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9A7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GOVERNANCE SECRETARIAT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786384" y="2250261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Services the General Assembly, the Council and all FIDE commissions</a:t>
            </a:r>
            <a:endParaRPr lang="en-US" sz="8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Convenes meetings, keeps minutes and the calendar, handles commission reporting</a:t>
            </a:r>
            <a:endParaRPr lang="en-US" sz="850" dirty="0"/>
          </a:p>
        </p:txBody>
      </p:sp>
      <p:sp>
        <p:nvSpPr>
          <p:cNvPr id="34" name="panel President's Office"/>
          <p:cNvSpPr/>
          <p:nvPr/>
        </p:nvSpPr>
        <p:spPr>
          <a:xfrm>
            <a:off x="12527280" y="2820237"/>
            <a:ext cx="5212080" cy="173736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12527280" y="2865957"/>
            <a:ext cx="54864" cy="1645920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 txBox="1"/>
          <p:nvPr/>
        </p:nvSpPr>
        <p:spPr>
          <a:xfrm>
            <a:off x="12765024" y="2948253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1A4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PRESIDENT'S OFFICE</a:t>
            </a:r>
            <a:endParaRPr lang="en-US" sz="950" dirty="0"/>
          </a:p>
        </p:txBody>
      </p:sp>
      <p:sp>
        <p:nvSpPr>
          <p:cNvPr id="37" name="Text 35"/>
          <p:cNvSpPr txBox="1"/>
          <p:nvPr/>
        </p:nvSpPr>
        <p:spPr>
          <a:xfrm>
            <a:off x="12765024" y="3185997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D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Office  ·  ADIL KOZHIKHOV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850" b="0" i="1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directly with the President on strategic priorities and major projects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700" b="1" i="0" spc="12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REPRESENTATIVES OF THE PRESIDENT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850" b="0" i="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Oversee large systemic projects and priority areas of FIDE work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700" b="1" i="0" spc="12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REPRESENTATIVES OF THE PRESIDENT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850" b="0" i="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the President in specific projects and institutional contacts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700" b="1" i="0" spc="12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OF THE PRESIDENT'S WORK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850" b="0" i="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Agenda, preparation of decisions, control of execution and protocol</a:t>
            </a:r>
            <a:endParaRPr lang="en-US" sz="1000" dirty="0"/>
          </a:p>
        </p:txBody>
      </p:sp>
      <p:sp>
        <p:nvSpPr>
          <p:cNvPr id="39" name="panel Advisory Board"/>
          <p:cNvSpPr/>
          <p:nvPr/>
        </p:nvSpPr>
        <p:spPr>
          <a:xfrm>
            <a:off x="12527280" y="4740477"/>
            <a:ext cx="5212080" cy="173736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0" name="Shape 38"/>
          <p:cNvSpPr/>
          <p:nvPr/>
        </p:nvSpPr>
        <p:spPr>
          <a:xfrm>
            <a:off x="12527280" y="4786197"/>
            <a:ext cx="54864" cy="1645920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9"/>
          <p:cNvSpPr txBox="1"/>
          <p:nvPr/>
        </p:nvSpPr>
        <p:spPr>
          <a:xfrm>
            <a:off x="12765024" y="4868493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1A4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ADVISORY BOARD</a:t>
            </a:r>
            <a:endParaRPr lang="en-US" sz="950" dirty="0"/>
          </a:p>
        </p:txBody>
      </p:sp>
      <p:sp>
        <p:nvSpPr>
          <p:cNvPr id="42" name="Text 40"/>
          <p:cNvSpPr txBox="1"/>
          <p:nvPr/>
        </p:nvSpPr>
        <p:spPr>
          <a:xfrm>
            <a:off x="12765024" y="5106237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0D21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Chair  ·  DARMEN SADVAKASOV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850" i="1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Consultative body on the strategy of FIDE and of the chess movement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strategy and development priorities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of major initiatives and development projects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expertise in sport, governance, technology and business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partnerships and institutional relations</a:t>
            </a:r>
            <a:endParaRPr lang="en-US" sz="1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Recommendations to the President and the FIDE Council</a:t>
            </a:r>
            <a:endParaRPr lang="en-US" sz="1000" dirty="0"/>
          </a:p>
        </p:txBody>
      </p:sp>
      <p:sp>
        <p:nvSpPr>
          <p:cNvPr id="157" name="card Digitalisation"/>
          <p:cNvSpPr/>
          <p:nvPr/>
        </p:nvSpPr>
        <p:spPr>
          <a:xfrm>
            <a:off x="548640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8" name="Shape 156"/>
          <p:cNvSpPr/>
          <p:nvPr/>
        </p:nvSpPr>
        <p:spPr>
          <a:xfrm>
            <a:off x="548640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1" name="Text 159"/>
          <p:cNvSpPr txBox="1"/>
          <p:nvPr/>
        </p:nvSpPr>
        <p:spPr>
          <a:xfrm>
            <a:off x="640080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Administration</a:t>
            </a:r>
            <a:endParaRPr lang="en-US" sz="900" dirty="0"/>
          </a:p>
        </p:txBody>
      </p:sp>
      <p:sp>
        <p:nvSpPr>
          <p:cNvPr id="162" name="Text 160"/>
          <p:cNvSpPr txBox="1"/>
          <p:nvPr/>
        </p:nvSpPr>
        <p:spPr>
          <a:xfrm>
            <a:off x="640080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resources, procurement, records, office administration and finance support</a:t>
            </a:r>
            <a:endParaRPr lang="en-US" sz="750" dirty="0"/>
          </a:p>
        </p:txBody>
      </p:sp>
      <p:sp>
        <p:nvSpPr>
          <p:cNvPr id="1002" name="card Digitalisation 1002"/>
          <p:cNvSpPr/>
          <p:nvPr/>
        </p:nvSpPr>
        <p:spPr>
          <a:xfrm>
            <a:off x="2276856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03" name="Shape 156 1003"/>
          <p:cNvSpPr/>
          <p:nvPr/>
        </p:nvSpPr>
        <p:spPr>
          <a:xfrm>
            <a:off x="2276856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06" name="Text 159 1006"/>
          <p:cNvSpPr txBox="1"/>
          <p:nvPr/>
        </p:nvSpPr>
        <p:spPr>
          <a:xfrm>
            <a:off x="2368296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Legal</a:t>
            </a:r>
            <a:endParaRPr lang="en-US" sz="900" dirty="0"/>
          </a:p>
        </p:txBody>
      </p:sp>
      <p:sp>
        <p:nvSpPr>
          <p:cNvPr id="1007" name="Text 160 1007"/>
          <p:cNvSpPr txBox="1"/>
          <p:nvPr/>
        </p:nvSpPr>
        <p:spPr>
          <a:xfrm>
            <a:off x="2368296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support, contracts, sanctions screening and disciplinary proceedings</a:t>
            </a:r>
            <a:endParaRPr lang="en-US" sz="750" dirty="0"/>
          </a:p>
        </p:txBody>
      </p:sp>
      <p:sp>
        <p:nvSpPr>
          <p:cNvPr id="1009" name="card Digitalisation 1009"/>
          <p:cNvSpPr/>
          <p:nvPr/>
        </p:nvSpPr>
        <p:spPr>
          <a:xfrm>
            <a:off x="4005072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10" name="Shape 156 1010"/>
          <p:cNvSpPr/>
          <p:nvPr/>
        </p:nvSpPr>
        <p:spPr>
          <a:xfrm>
            <a:off x="4005072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13" name="Text 159 1013"/>
          <p:cNvSpPr txBox="1"/>
          <p:nvPr/>
        </p:nvSpPr>
        <p:spPr>
          <a:xfrm>
            <a:off x="4096512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Media &amp; Public Relations</a:t>
            </a:r>
            <a:endParaRPr lang="en-US" sz="900" dirty="0"/>
          </a:p>
        </p:txBody>
      </p:sp>
      <p:sp>
        <p:nvSpPr>
          <p:cNvPr id="1014" name="Text 160 1014"/>
          <p:cNvSpPr txBox="1"/>
          <p:nvPr/>
        </p:nvSpPr>
        <p:spPr>
          <a:xfrm>
            <a:off x="4096512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 office, editorial content and media relations</a:t>
            </a:r>
            <a:endParaRPr lang="en-US" sz="750" dirty="0"/>
          </a:p>
        </p:txBody>
      </p:sp>
      <p:sp>
        <p:nvSpPr>
          <p:cNvPr id="1016" name="card Digitalisation 1016"/>
          <p:cNvSpPr/>
          <p:nvPr/>
        </p:nvSpPr>
        <p:spPr>
          <a:xfrm>
            <a:off x="5733288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17" name="Shape 156 1017"/>
          <p:cNvSpPr/>
          <p:nvPr/>
        </p:nvSpPr>
        <p:spPr>
          <a:xfrm>
            <a:off x="5733288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20" name="Text 159 1020"/>
          <p:cNvSpPr txBox="1"/>
          <p:nvPr/>
        </p:nvSpPr>
        <p:spPr>
          <a:xfrm>
            <a:off x="5824728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Marketing</a:t>
            </a:r>
            <a:endParaRPr lang="en-US" sz="900" dirty="0"/>
          </a:p>
        </p:txBody>
      </p:sp>
      <p:sp>
        <p:nvSpPr>
          <p:cNvPr id="1021" name="Text 160 1021"/>
          <p:cNvSpPr txBox="1"/>
          <p:nvPr/>
        </p:nvSpPr>
        <p:spPr>
          <a:xfrm>
            <a:off x="5824728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Brand, audience growth and promotion of FIDE products and competitions</a:t>
            </a:r>
            <a:endParaRPr lang="en-US" sz="750" dirty="0"/>
          </a:p>
        </p:txBody>
      </p:sp>
      <p:sp>
        <p:nvSpPr>
          <p:cNvPr id="1023" name="card Digitalisation 1023"/>
          <p:cNvSpPr/>
          <p:nvPr/>
        </p:nvSpPr>
        <p:spPr>
          <a:xfrm>
            <a:off x="7461504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24" name="Shape 156 1024"/>
          <p:cNvSpPr/>
          <p:nvPr/>
        </p:nvSpPr>
        <p:spPr>
          <a:xfrm>
            <a:off x="7461504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27" name="Text 159 1027"/>
          <p:cNvSpPr txBox="1"/>
          <p:nvPr/>
        </p:nvSpPr>
        <p:spPr>
          <a:xfrm>
            <a:off x="7552944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Commercial</a:t>
            </a:r>
            <a:endParaRPr lang="en-US" sz="900" dirty="0"/>
          </a:p>
        </p:txBody>
      </p:sp>
      <p:sp>
        <p:nvSpPr>
          <p:cNvPr id="1028" name="Text 160 1028"/>
          <p:cNvSpPr txBox="1"/>
          <p:nvPr/>
        </p:nvSpPr>
        <p:spPr>
          <a:xfrm>
            <a:off x="7552944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Sponsorship, partnerships, media rights and licensing</a:t>
            </a:r>
            <a:endParaRPr lang="en-US" sz="750" dirty="0"/>
          </a:p>
        </p:txBody>
      </p:sp>
      <p:sp>
        <p:nvSpPr>
          <p:cNvPr id="1030" name="card Digitalisation 1030"/>
          <p:cNvSpPr/>
          <p:nvPr/>
        </p:nvSpPr>
        <p:spPr>
          <a:xfrm>
            <a:off x="9189720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31" name="Shape 156 1031"/>
          <p:cNvSpPr/>
          <p:nvPr/>
        </p:nvSpPr>
        <p:spPr>
          <a:xfrm>
            <a:off x="9189720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34" name="Text 159 1034"/>
          <p:cNvSpPr txBox="1"/>
          <p:nvPr/>
        </p:nvSpPr>
        <p:spPr>
          <a:xfrm>
            <a:off x="9281160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External Relations &amp; Communications</a:t>
            </a:r>
            <a:endParaRPr lang="en-US" sz="900" dirty="0"/>
          </a:p>
        </p:txBody>
      </p:sp>
      <p:sp>
        <p:nvSpPr>
          <p:cNvPr id="1035" name="Text 160 1035"/>
          <p:cNvSpPr txBox="1"/>
          <p:nvPr/>
        </p:nvSpPr>
        <p:spPr>
          <a:xfrm>
            <a:off x="9281160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Relations with federations, sports bodies and international organisations</a:t>
            </a:r>
            <a:endParaRPr lang="en-US" sz="750" dirty="0"/>
          </a:p>
        </p:txBody>
      </p:sp>
      <p:sp>
        <p:nvSpPr>
          <p:cNvPr id="1037" name="card Digitalisation 1037"/>
          <p:cNvSpPr/>
          <p:nvPr/>
        </p:nvSpPr>
        <p:spPr>
          <a:xfrm>
            <a:off x="10917936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38" name="Shape 156 1038"/>
          <p:cNvSpPr/>
          <p:nvPr/>
        </p:nvSpPr>
        <p:spPr>
          <a:xfrm>
            <a:off x="10917936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1" name="Text 159 1041"/>
          <p:cNvSpPr txBox="1"/>
          <p:nvPr/>
        </p:nvSpPr>
        <p:spPr>
          <a:xfrm>
            <a:off x="11009376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Events</a:t>
            </a:r>
            <a:endParaRPr lang="en-US" sz="900" dirty="0"/>
          </a:p>
        </p:txBody>
      </p:sp>
      <p:sp>
        <p:nvSpPr>
          <p:cNvPr id="1042" name="Text 160 1042"/>
          <p:cNvSpPr txBox="1"/>
          <p:nvPr/>
        </p:nvSpPr>
        <p:spPr>
          <a:xfrm>
            <a:off x="11009376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Calendar and bidding, organisation and logistics of FIDE events</a:t>
            </a:r>
            <a:endParaRPr lang="en-US" sz="750" dirty="0"/>
          </a:p>
        </p:txBody>
      </p:sp>
      <p:sp>
        <p:nvSpPr>
          <p:cNvPr id="1044" name="card Digitalisation 1044"/>
          <p:cNvSpPr/>
          <p:nvPr/>
        </p:nvSpPr>
        <p:spPr>
          <a:xfrm>
            <a:off x="12646152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45" name="Shape 156 1045"/>
          <p:cNvSpPr/>
          <p:nvPr/>
        </p:nvSpPr>
        <p:spPr>
          <a:xfrm>
            <a:off x="12646152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8" name="Text 159 1048"/>
          <p:cNvSpPr txBox="1"/>
          <p:nvPr/>
        </p:nvSpPr>
        <p:spPr>
          <a:xfrm>
            <a:off x="12737592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Sports</a:t>
            </a:r>
            <a:endParaRPr lang="en-US" sz="900" dirty="0"/>
          </a:p>
        </p:txBody>
      </p:sp>
      <p:sp>
        <p:nvSpPr>
          <p:cNvPr id="1049" name="Text 160 1049"/>
          <p:cNvSpPr txBox="1"/>
          <p:nvPr/>
        </p:nvSpPr>
        <p:spPr>
          <a:xfrm>
            <a:off x="12737592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Sporting regulations, arbiting, fair play, titles and the international rating system</a:t>
            </a:r>
            <a:endParaRPr lang="en-US" sz="750" dirty="0"/>
          </a:p>
        </p:txBody>
      </p:sp>
      <p:sp>
        <p:nvSpPr>
          <p:cNvPr id="1059" name="card Digitalisation 1059"/>
          <p:cNvSpPr/>
          <p:nvPr/>
        </p:nvSpPr>
        <p:spPr>
          <a:xfrm>
            <a:off x="14374368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60" name="Shape 156 1060"/>
          <p:cNvSpPr/>
          <p:nvPr/>
        </p:nvSpPr>
        <p:spPr>
          <a:xfrm>
            <a:off x="14374368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63" name="Text 159 1063"/>
          <p:cNvSpPr txBox="1"/>
          <p:nvPr/>
        </p:nvSpPr>
        <p:spPr>
          <a:xfrm>
            <a:off x="14465808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</a:t>
            </a:r>
            <a:endParaRPr lang="en-US" sz="900" dirty="0"/>
          </a:p>
        </p:txBody>
      </p:sp>
      <p:sp>
        <p:nvSpPr>
          <p:cNvPr id="1064" name="Text 160 1064"/>
          <p:cNvSpPr txBox="1"/>
          <p:nvPr/>
        </p:nvSpPr>
        <p:spPr>
          <a:xfrm>
            <a:off x="14465808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platforms and data, information systems and technology partnerships</a:t>
            </a:r>
            <a:endParaRPr lang="en-US" sz="750" dirty="0"/>
          </a:p>
        </p:txBody>
      </p:sp>
      <p:sp>
        <p:nvSpPr>
          <p:cNvPr id="1066" name="card Digitalisation 1066"/>
          <p:cNvSpPr/>
          <p:nvPr/>
        </p:nvSpPr>
        <p:spPr>
          <a:xfrm>
            <a:off x="16102584" y="7090485"/>
            <a:ext cx="1645920" cy="210312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016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67" name="Shape 156 1067"/>
          <p:cNvSpPr/>
          <p:nvPr/>
        </p:nvSpPr>
        <p:spPr>
          <a:xfrm>
            <a:off x="16102584" y="7090485"/>
            <a:ext cx="1645920" cy="50292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0" name="Text 159 1070"/>
          <p:cNvSpPr txBox="1"/>
          <p:nvPr/>
        </p:nvSpPr>
        <p:spPr>
          <a:xfrm>
            <a:off x="16194024" y="7172781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00" b="1" dirty="0">
                <a:solidFill>
                  <a:srgbClr val="0D21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ISCF</a:t>
            </a:r>
            <a:endParaRPr lang="en-US" sz="900" dirty="0"/>
          </a:p>
        </p:txBody>
      </p:sp>
      <p:sp>
        <p:nvSpPr>
          <p:cNvPr id="1071" name="Text 160 1071"/>
          <p:cNvSpPr txBox="1"/>
          <p:nvPr/>
        </p:nvSpPr>
        <p:spPr>
          <a:xfrm>
            <a:off x="16194024" y="7794573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750" dirty="0">
                <a:solidFill>
                  <a:srgbClr val="5E6E7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School Chess Federation, chess in schools and education programmes</a:t>
            </a:r>
            <a:endParaRPr lang="en-US" sz="750" dirty="0"/>
          </a:p>
        </p:txBody>
      </p:sp>
      <p:sp>
        <p:nvSpPr>
          <p:cNvPr id="1073" name="panel Council Secretariat 1073"/>
          <p:cNvSpPr/>
          <p:nvPr/>
        </p:nvSpPr>
        <p:spPr>
          <a:xfrm>
            <a:off x="548640" y="2936061"/>
            <a:ext cx="5212080" cy="2185416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74" name="Shape 14 1074"/>
          <p:cNvSpPr/>
          <p:nvPr/>
        </p:nvSpPr>
        <p:spPr>
          <a:xfrm>
            <a:off x="548640" y="3064077"/>
            <a:ext cx="54864" cy="1975104"/>
          </a:xfrm>
          <a:prstGeom prst="rect">
            <a:avLst/>
          </a:prstGeom>
          <a:solidFill>
            <a:srgbClr val="9A7118"/>
          </a:solidFill>
          <a:ln w="1270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5" name="Text 15 1075"/>
          <p:cNvSpPr txBox="1"/>
          <p:nvPr/>
        </p:nvSpPr>
        <p:spPr>
          <a:xfrm>
            <a:off x="786384" y="3064077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9A7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COMMISSIONS AND COMMITTEES</a:t>
            </a:r>
            <a:endParaRPr lang="en-US" sz="950" dirty="0"/>
          </a:p>
        </p:txBody>
      </p:sp>
      <p:sp>
        <p:nvSpPr>
          <p:cNvPr id="1076" name="Text 16 1076"/>
          <p:cNvSpPr txBox="1"/>
          <p:nvPr/>
        </p:nvSpPr>
        <p:spPr>
          <a:xfrm>
            <a:off x="3566160" y="3064077"/>
            <a:ext cx="21396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b="0" i="1" dirty="0">
                <a:solidFill>
                  <a:srgbClr val="9A7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Serviced by the Governance Secretariat</a:t>
            </a:r>
            <a:endParaRPr lang="en-US" sz="850" dirty="0"/>
          </a:p>
        </p:txBody>
      </p:sp>
      <p:sp>
        <p:nvSpPr>
          <p:cNvPr id="3001" name="panel_3001"/>
          <p:cNvSpPr/>
          <p:nvPr/>
        </p:nvSpPr>
        <p:spPr>
          <a:xfrm>
            <a:off x="6537960" y="5715000"/>
            <a:ext cx="5212080" cy="763524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02" name="Shape_3002"/>
          <p:cNvSpPr/>
          <p:nvPr/>
        </p:nvSpPr>
        <p:spPr>
          <a:xfrm>
            <a:off x="6537960" y="5758525"/>
            <a:ext cx="45720" cy="671901"/>
          </a:xfrm>
          <a:prstGeom prst="rect">
            <a:avLst/>
          </a:prstGeom>
          <a:solidFill>
            <a:srgbClr val="1A4C86"/>
          </a:solidFill>
          <a:ln w="1270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09" name="Shape_3009"/>
          <p:cNvSpPr/>
          <p:nvPr/>
        </p:nvSpPr>
        <p:spPr>
          <a:xfrm>
            <a:off x="5760720" y="2258568"/>
            <a:ext cx="640080" cy="0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11" name="Shape_3011"/>
          <p:cNvSpPr/>
          <p:nvPr/>
        </p:nvSpPr>
        <p:spPr>
          <a:xfrm>
            <a:off x="6400800" y="1914981"/>
            <a:ext cx="914400" cy="0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13" name="Shape_3013"/>
          <p:cNvSpPr/>
          <p:nvPr/>
        </p:nvSpPr>
        <p:spPr>
          <a:xfrm>
            <a:off x="3154680" y="2624328"/>
            <a:ext cx="0" cy="310896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14" name="Shape_3014"/>
          <p:cNvSpPr/>
          <p:nvPr/>
        </p:nvSpPr>
        <p:spPr>
          <a:xfrm>
            <a:off x="9144000" y="2280741"/>
            <a:ext cx="0" cy="164592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19" name="Shape_3019"/>
          <p:cNvSpPr/>
          <p:nvPr/>
        </p:nvSpPr>
        <p:spPr>
          <a:xfrm>
            <a:off x="11750040" y="3685032"/>
            <a:ext cx="0" cy="192024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0" name="Shape_3020"/>
          <p:cNvSpPr/>
          <p:nvPr/>
        </p:nvSpPr>
        <p:spPr>
          <a:xfrm>
            <a:off x="11750040" y="3685032"/>
            <a:ext cx="777240" cy="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1" name="Shape_3021"/>
          <p:cNvSpPr/>
          <p:nvPr/>
        </p:nvSpPr>
        <p:spPr>
          <a:xfrm>
            <a:off x="10972800" y="4320540"/>
            <a:ext cx="777240" cy="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4" name="Shape_3024"/>
          <p:cNvSpPr/>
          <p:nvPr/>
        </p:nvSpPr>
        <p:spPr>
          <a:xfrm>
            <a:off x="1371600" y="6903720"/>
            <a:ext cx="15553944" cy="0"/>
          </a:xfrm>
          <a:prstGeom prst="line">
            <a:avLst/>
          </a:prstGeom>
          <a:noFill/>
          <a:ln w="1905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5" name="Shape_3025"/>
          <p:cNvSpPr/>
          <p:nvPr/>
        </p:nvSpPr>
        <p:spPr>
          <a:xfrm>
            <a:off x="1371600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6" name="Shape_3026"/>
          <p:cNvSpPr/>
          <p:nvPr/>
        </p:nvSpPr>
        <p:spPr>
          <a:xfrm>
            <a:off x="3099816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7" name="Shape_3027"/>
          <p:cNvSpPr/>
          <p:nvPr/>
        </p:nvSpPr>
        <p:spPr>
          <a:xfrm>
            <a:off x="4828032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8" name="Shape_3028"/>
          <p:cNvSpPr/>
          <p:nvPr/>
        </p:nvSpPr>
        <p:spPr>
          <a:xfrm>
            <a:off x="6556248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29" name="Shape_3029"/>
          <p:cNvSpPr/>
          <p:nvPr/>
        </p:nvSpPr>
        <p:spPr>
          <a:xfrm>
            <a:off x="8284464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30" name="Shape_3030"/>
          <p:cNvSpPr/>
          <p:nvPr/>
        </p:nvSpPr>
        <p:spPr>
          <a:xfrm>
            <a:off x="10012680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31" name="Shape_3031"/>
          <p:cNvSpPr/>
          <p:nvPr/>
        </p:nvSpPr>
        <p:spPr>
          <a:xfrm>
            <a:off x="11740896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32" name="Shape_3032"/>
          <p:cNvSpPr/>
          <p:nvPr/>
        </p:nvSpPr>
        <p:spPr>
          <a:xfrm>
            <a:off x="13469112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33" name="Shape_3033"/>
          <p:cNvSpPr/>
          <p:nvPr/>
        </p:nvSpPr>
        <p:spPr>
          <a:xfrm>
            <a:off x="15197328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34" name="Shape_3034"/>
          <p:cNvSpPr/>
          <p:nvPr/>
        </p:nvSpPr>
        <p:spPr>
          <a:xfrm>
            <a:off x="16925544" y="6903720"/>
            <a:ext cx="0" cy="18288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01" name="panel_anand"/>
          <p:cNvSpPr/>
          <p:nvPr/>
        </p:nvSpPr>
        <p:spPr>
          <a:xfrm>
            <a:off x="548640" y="5712789"/>
            <a:ext cx="5212080" cy="763524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002" name="bar_anand"/>
          <p:cNvSpPr/>
          <p:nvPr/>
        </p:nvSpPr>
        <p:spPr>
          <a:xfrm>
            <a:off x="548640" y="5758508"/>
            <a:ext cx="45719" cy="671915"/>
          </a:xfrm>
          <a:prstGeom prst="rect">
            <a:avLst/>
          </a:prstGeom>
          <a:solidFill>
            <a:srgbClr val="9A7118"/>
          </a:solidFill>
          <a:ln w="1270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03" name="title_anand"/>
          <p:cNvSpPr txBox="1"/>
          <p:nvPr/>
        </p:nvSpPr>
        <p:spPr>
          <a:xfrm>
            <a:off x="786384" y="5857739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A7118"/>
                </a:solidFill>
                <a:latin typeface="Arial" pitchFamily="34" charset="0"/>
                <a:cs typeface="Arial" pitchFamily="34" charset="-120"/>
              </a:rPr>
              <a:t>DEPUTY</a:t>
            </a:r>
            <a:r>
              <a:rPr lang="en-US" sz="850" b="1" kern="0" spc="13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850" dirty="0">
                <a:solidFill>
                  <a:srgbClr val="9A7118"/>
                </a:solidFill>
                <a:latin typeface="Arial" pitchFamily="34" charset="0"/>
                <a:cs typeface="Arial" pitchFamily="34" charset="-120"/>
              </a:rPr>
              <a:t>PRESIDENT</a:t>
            </a:r>
          </a:p>
        </p:txBody>
      </p:sp>
      <p:sp>
        <p:nvSpPr>
          <p:cNvPr id="5004" name="body_anand"/>
          <p:cNvSpPr txBox="1"/>
          <p:nvPr/>
        </p:nvSpPr>
        <p:spPr>
          <a:xfrm>
            <a:off x="786384" y="6036214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kern="0" spc="130" dirty="0">
                <a:solidFill>
                  <a:srgbClr val="9A7118"/>
                </a:solidFill>
                <a:latin typeface="Georgia" panose="02040502050405020303" pitchFamily="18" charset="0"/>
                <a:cs typeface="Arial" pitchFamily="34" charset="-120"/>
              </a:rPr>
              <a:t>VISWANATHAN</a:t>
            </a:r>
            <a:r>
              <a:rPr lang="en-US" sz="900" b="1" i="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00" b="1" kern="0" spc="130" dirty="0">
                <a:solidFill>
                  <a:srgbClr val="9A7118"/>
                </a:solidFill>
                <a:latin typeface="Georgia" panose="02040502050405020303" pitchFamily="18" charset="0"/>
                <a:cs typeface="Arial" pitchFamily="34" charset="-120"/>
              </a:rPr>
              <a:t>ANAND</a:t>
            </a:r>
          </a:p>
        </p:txBody>
      </p:sp>
      <p:sp>
        <p:nvSpPr>
          <p:cNvPr id="6002" name="ln_6002"/>
          <p:cNvSpPr/>
          <p:nvPr/>
        </p:nvSpPr>
        <p:spPr>
          <a:xfrm>
            <a:off x="9144000" y="6478524"/>
            <a:ext cx="0" cy="429768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01" name="ln_7101"/>
          <p:cNvSpPr/>
          <p:nvPr/>
        </p:nvSpPr>
        <p:spPr>
          <a:xfrm>
            <a:off x="6400800" y="1911096"/>
            <a:ext cx="0" cy="896112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02" name="ln_7102"/>
          <p:cNvSpPr/>
          <p:nvPr/>
        </p:nvSpPr>
        <p:spPr>
          <a:xfrm>
            <a:off x="6400800" y="2807208"/>
            <a:ext cx="914400" cy="0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001" name="title_sg"/>
          <p:cNvSpPr txBox="1"/>
          <p:nvPr/>
        </p:nvSpPr>
        <p:spPr>
          <a:xfrm>
            <a:off x="6775704" y="5859475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A4C86"/>
                </a:solidFill>
                <a:latin typeface="Arial" pitchFamily="34" charset="0"/>
                <a:cs typeface="Arial" pitchFamily="34" charset="-120"/>
              </a:rPr>
              <a:t>SECRETARY GENERAL</a:t>
            </a:r>
          </a:p>
        </p:txBody>
      </p:sp>
      <p:sp>
        <p:nvSpPr>
          <p:cNvPr id="8002" name="body_sg"/>
          <p:cNvSpPr txBox="1"/>
          <p:nvPr/>
        </p:nvSpPr>
        <p:spPr>
          <a:xfrm>
            <a:off x="6775704" y="6036869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kern="0" spc="130" dirty="0">
                <a:solidFill>
                  <a:srgbClr val="1A4C86"/>
                </a:solidFill>
                <a:latin typeface="Georgia" panose="02040502050405020303" pitchFamily="18" charset="0"/>
                <a:cs typeface="Arial" pitchFamily="34" charset="-120"/>
              </a:rPr>
              <a:t>ALINA DVORETSKAYA</a:t>
            </a:r>
          </a:p>
        </p:txBody>
      </p:sp>
      <p:sp>
        <p:nvSpPr>
          <p:cNvPr id="8101" name="ln_8101"/>
          <p:cNvSpPr/>
          <p:nvPr/>
        </p:nvSpPr>
        <p:spPr>
          <a:xfrm>
            <a:off x="8229600" y="4754880"/>
            <a:ext cx="0" cy="548640"/>
          </a:xfrm>
          <a:prstGeom prst="line">
            <a:avLst/>
          </a:prstGeom>
          <a:noFill/>
          <a:ln w="15240">
            <a:solidFill>
              <a:srgbClr val="0D213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02" name="ln_8102"/>
          <p:cNvSpPr/>
          <p:nvPr/>
        </p:nvSpPr>
        <p:spPr>
          <a:xfrm>
            <a:off x="3154680" y="5303520"/>
            <a:ext cx="5074920" cy="0"/>
          </a:xfrm>
          <a:prstGeom prst="line">
            <a:avLst/>
          </a:prstGeom>
          <a:noFill/>
          <a:ln w="15240">
            <a:solidFill>
              <a:srgbClr val="0D213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03" name="ln_8103"/>
          <p:cNvSpPr/>
          <p:nvPr/>
        </p:nvSpPr>
        <p:spPr>
          <a:xfrm>
            <a:off x="3154680" y="5303520"/>
            <a:ext cx="0" cy="411480"/>
          </a:xfrm>
          <a:prstGeom prst="line">
            <a:avLst/>
          </a:prstGeom>
          <a:noFill/>
          <a:ln w="15240">
            <a:solidFill>
              <a:srgbClr val="0D213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04" name="ln_8104"/>
          <p:cNvSpPr/>
          <p:nvPr/>
        </p:nvSpPr>
        <p:spPr>
          <a:xfrm>
            <a:off x="10058400" y="4754880"/>
            <a:ext cx="0" cy="96012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001" name="ln_9001"/>
          <p:cNvSpPr/>
          <p:nvPr/>
        </p:nvSpPr>
        <p:spPr>
          <a:xfrm>
            <a:off x="11750040" y="5605272"/>
            <a:ext cx="777240" cy="0"/>
          </a:xfrm>
          <a:prstGeom prst="line">
            <a:avLst/>
          </a:prstGeom>
          <a:noFill/>
          <a:ln w="15240">
            <a:solidFill>
              <a:srgbClr val="1A4C8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01" name="panel_fin"/>
          <p:cNvSpPr/>
          <p:nvPr/>
        </p:nvSpPr>
        <p:spPr>
          <a:xfrm>
            <a:off x="12527280" y="1828800"/>
            <a:ext cx="5212080" cy="896112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5875">
            <a:solidFill>
              <a:srgbClr val="9FB1C2"/>
            </a:solidFill>
            <a:prstDash val="solid"/>
          </a:ln>
          <a:effectLst>
            <a:outerShdw blurRad="114300" dist="25400" dir="5400000" algn="bl" rotWithShape="0">
              <a:srgbClr val="17334E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402" name="bar_fin"/>
          <p:cNvSpPr/>
          <p:nvPr/>
        </p:nvSpPr>
        <p:spPr>
          <a:xfrm>
            <a:off x="12527280" y="1874519"/>
            <a:ext cx="45720" cy="804672"/>
          </a:xfrm>
          <a:prstGeom prst="rect">
            <a:avLst/>
          </a:prstGeom>
          <a:solidFill>
            <a:srgbClr val="9A7118"/>
          </a:solidFill>
          <a:ln w="1270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03" name="title_fin"/>
          <p:cNvSpPr txBox="1"/>
          <p:nvPr/>
        </p:nvSpPr>
        <p:spPr>
          <a:xfrm>
            <a:off x="12765024" y="1956816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9A7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</a:t>
            </a:r>
            <a:endParaRPr lang="en-US" sz="950" dirty="0"/>
          </a:p>
        </p:txBody>
      </p:sp>
      <p:sp>
        <p:nvSpPr>
          <p:cNvPr id="9404" name="body_fin"/>
          <p:cNvSpPr txBox="1"/>
          <p:nvPr/>
        </p:nvSpPr>
        <p:spPr>
          <a:xfrm>
            <a:off x="12765024" y="217627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i="1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directly to the FIDE Treasurer</a:t>
            </a:r>
            <a:endParaRPr lang="en-US" sz="850" i="1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Budget planning, accounting, reporting, internal audit and treasury services</a:t>
            </a:r>
            <a:endParaRPr lang="en-US" sz="8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244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over the spending of FIDE funds and compliance with the approved budget</a:t>
            </a:r>
            <a:endParaRPr lang="en-US" sz="850" dirty="0"/>
          </a:p>
        </p:txBody>
      </p:sp>
      <p:sp>
        <p:nvSpPr>
          <p:cNvPr id="9501" name="ln_9501"/>
          <p:cNvSpPr/>
          <p:nvPr/>
        </p:nvSpPr>
        <p:spPr>
          <a:xfrm>
            <a:off x="10972800" y="2807208"/>
            <a:ext cx="365760" cy="0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02" name="ln_9502"/>
          <p:cNvSpPr/>
          <p:nvPr/>
        </p:nvSpPr>
        <p:spPr>
          <a:xfrm>
            <a:off x="11338560" y="2276856"/>
            <a:ext cx="0" cy="530352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03" name="ln_9503"/>
          <p:cNvSpPr/>
          <p:nvPr/>
        </p:nvSpPr>
        <p:spPr>
          <a:xfrm>
            <a:off x="11338560" y="2276856"/>
            <a:ext cx="1188720" cy="0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_3014">
            <a:extLst>
              <a:ext uri="{FF2B5EF4-FFF2-40B4-BE49-F238E27FC236}">
                <a16:creationId xmlns:a16="http://schemas.microsoft.com/office/drawing/2014/main" id="{036B0BBA-B2C2-945B-43E1-CE13181287EC}"/>
              </a:ext>
            </a:extLst>
          </p:cNvPr>
          <p:cNvSpPr/>
          <p:nvPr/>
        </p:nvSpPr>
        <p:spPr>
          <a:xfrm>
            <a:off x="9128760" y="3179901"/>
            <a:ext cx="15240" cy="707811"/>
          </a:xfrm>
          <a:prstGeom prst="line">
            <a:avLst/>
          </a:prstGeom>
          <a:noFill/>
          <a:ln w="15240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01" name="com_9601"/>
          <p:cNvSpPr/>
          <p:nvPr/>
        </p:nvSpPr>
        <p:spPr>
          <a:xfrm>
            <a:off x="786384" y="33467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02" name="com_9602"/>
          <p:cNvSpPr txBox="1"/>
          <p:nvPr/>
        </p:nvSpPr>
        <p:spPr>
          <a:xfrm>
            <a:off x="841248" y="33467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Constitutional</a:t>
            </a:r>
            <a:endParaRPr lang="en-US" sz="850" dirty="0"/>
          </a:p>
        </p:txBody>
      </p:sp>
      <p:sp>
        <p:nvSpPr>
          <p:cNvPr id="9603" name="com_9603"/>
          <p:cNvSpPr/>
          <p:nvPr/>
        </p:nvSpPr>
        <p:spPr>
          <a:xfrm>
            <a:off x="2450592" y="33467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04" name="com_9604"/>
          <p:cNvSpPr txBox="1"/>
          <p:nvPr/>
        </p:nvSpPr>
        <p:spPr>
          <a:xfrm>
            <a:off x="2505456" y="33467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Ethics and Disciplinary</a:t>
            </a:r>
            <a:endParaRPr lang="en-US" sz="850" dirty="0"/>
          </a:p>
        </p:txBody>
      </p:sp>
      <p:sp>
        <p:nvSpPr>
          <p:cNvPr id="9605" name="com_9605"/>
          <p:cNvSpPr/>
          <p:nvPr/>
        </p:nvSpPr>
        <p:spPr>
          <a:xfrm>
            <a:off x="4114800" y="33467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06" name="com_9606"/>
          <p:cNvSpPr txBox="1"/>
          <p:nvPr/>
        </p:nvSpPr>
        <p:spPr>
          <a:xfrm>
            <a:off x="4169664" y="33467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Verification</a:t>
            </a:r>
            <a:endParaRPr lang="en-US" sz="850" dirty="0"/>
          </a:p>
        </p:txBody>
      </p:sp>
      <p:sp>
        <p:nvSpPr>
          <p:cNvPr id="9607" name="com_9607"/>
          <p:cNvSpPr/>
          <p:nvPr/>
        </p:nvSpPr>
        <p:spPr>
          <a:xfrm>
            <a:off x="786384" y="35753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08" name="com_9608"/>
          <p:cNvSpPr txBox="1"/>
          <p:nvPr/>
        </p:nvSpPr>
        <p:spPr>
          <a:xfrm>
            <a:off x="841248" y="35753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Electoral</a:t>
            </a:r>
            <a:endParaRPr lang="en-US" sz="850" dirty="0"/>
          </a:p>
        </p:txBody>
      </p:sp>
      <p:sp>
        <p:nvSpPr>
          <p:cNvPr id="9609" name="com_9609"/>
          <p:cNvSpPr/>
          <p:nvPr/>
        </p:nvSpPr>
        <p:spPr>
          <a:xfrm>
            <a:off x="2450592" y="35753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10" name="com_9610"/>
          <p:cNvSpPr txBox="1"/>
          <p:nvPr/>
        </p:nvSpPr>
        <p:spPr>
          <a:xfrm>
            <a:off x="2505456" y="35753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Arbiters'</a:t>
            </a:r>
            <a:endParaRPr lang="en-US" sz="850" dirty="0"/>
          </a:p>
        </p:txBody>
      </p:sp>
      <p:sp>
        <p:nvSpPr>
          <p:cNvPr id="9611" name="com_9611"/>
          <p:cNvSpPr/>
          <p:nvPr/>
        </p:nvSpPr>
        <p:spPr>
          <a:xfrm>
            <a:off x="4114800" y="35753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12" name="com_9612"/>
          <p:cNvSpPr txBox="1"/>
          <p:nvPr/>
        </p:nvSpPr>
        <p:spPr>
          <a:xfrm>
            <a:off x="4169664" y="35753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Play</a:t>
            </a:r>
            <a:endParaRPr lang="en-US" sz="850" dirty="0"/>
          </a:p>
        </p:txBody>
      </p:sp>
      <p:sp>
        <p:nvSpPr>
          <p:cNvPr id="9613" name="com_9613"/>
          <p:cNvSpPr/>
          <p:nvPr/>
        </p:nvSpPr>
        <p:spPr>
          <a:xfrm>
            <a:off x="786384" y="38039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14" name="com_9614"/>
          <p:cNvSpPr txBox="1"/>
          <p:nvPr/>
        </p:nvSpPr>
        <p:spPr>
          <a:xfrm>
            <a:off x="841248" y="38039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</a:t>
            </a:r>
            <a:endParaRPr lang="en-US" sz="850" dirty="0"/>
          </a:p>
        </p:txBody>
      </p:sp>
      <p:sp>
        <p:nvSpPr>
          <p:cNvPr id="9615" name="com_9615"/>
          <p:cNvSpPr/>
          <p:nvPr/>
        </p:nvSpPr>
        <p:spPr>
          <a:xfrm>
            <a:off x="2450592" y="38039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16" name="com_9616"/>
          <p:cNvSpPr txBox="1"/>
          <p:nvPr/>
        </p:nvSpPr>
        <p:spPr>
          <a:xfrm>
            <a:off x="2505456" y="38039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Trainers'</a:t>
            </a:r>
            <a:endParaRPr lang="en-US" sz="850" dirty="0"/>
          </a:p>
        </p:txBody>
      </p:sp>
      <p:sp>
        <p:nvSpPr>
          <p:cNvPr id="9617" name="com_9617"/>
          <p:cNvSpPr/>
          <p:nvPr/>
        </p:nvSpPr>
        <p:spPr>
          <a:xfrm>
            <a:off x="4114800" y="38039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18" name="com_9618"/>
          <p:cNvSpPr txBox="1"/>
          <p:nvPr/>
        </p:nvSpPr>
        <p:spPr>
          <a:xfrm>
            <a:off x="4169664" y="38039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Qualification</a:t>
            </a:r>
            <a:endParaRPr lang="en-US" sz="850" dirty="0"/>
          </a:p>
        </p:txBody>
      </p:sp>
      <p:sp>
        <p:nvSpPr>
          <p:cNvPr id="9619" name="com_9619"/>
          <p:cNvSpPr/>
          <p:nvPr/>
        </p:nvSpPr>
        <p:spPr>
          <a:xfrm>
            <a:off x="786384" y="40325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20" name="com_9620"/>
          <p:cNvSpPr txBox="1"/>
          <p:nvPr/>
        </p:nvSpPr>
        <p:spPr>
          <a:xfrm>
            <a:off x="841248" y="40325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</a:t>
            </a:r>
            <a:endParaRPr lang="en-US" sz="850" dirty="0"/>
          </a:p>
        </p:txBody>
      </p:sp>
      <p:sp>
        <p:nvSpPr>
          <p:cNvPr id="9621" name="com_9621"/>
          <p:cNvSpPr/>
          <p:nvPr/>
        </p:nvSpPr>
        <p:spPr>
          <a:xfrm>
            <a:off x="2450592" y="40325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22" name="com_9622"/>
          <p:cNvSpPr txBox="1"/>
          <p:nvPr/>
        </p:nvSpPr>
        <p:spPr>
          <a:xfrm>
            <a:off x="2505456" y="40325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</a:t>
            </a:r>
            <a:endParaRPr lang="en-US" sz="850" dirty="0"/>
          </a:p>
        </p:txBody>
      </p:sp>
      <p:sp>
        <p:nvSpPr>
          <p:cNvPr id="9623" name="com_9623"/>
          <p:cNvSpPr/>
          <p:nvPr/>
        </p:nvSpPr>
        <p:spPr>
          <a:xfrm>
            <a:off x="4114800" y="40325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24" name="com_9624"/>
          <p:cNvSpPr txBox="1"/>
          <p:nvPr/>
        </p:nvSpPr>
        <p:spPr>
          <a:xfrm>
            <a:off x="4169664" y="40325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</a:t>
            </a:r>
            <a:endParaRPr lang="en-US" sz="850" dirty="0"/>
          </a:p>
        </p:txBody>
      </p:sp>
      <p:sp>
        <p:nvSpPr>
          <p:cNvPr id="9625" name="com_9625"/>
          <p:cNvSpPr/>
          <p:nvPr/>
        </p:nvSpPr>
        <p:spPr>
          <a:xfrm>
            <a:off x="786384" y="42611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26" name="com_9626"/>
          <p:cNvSpPr txBox="1"/>
          <p:nvPr/>
        </p:nvSpPr>
        <p:spPr>
          <a:xfrm>
            <a:off x="841248" y="42611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Athletes'</a:t>
            </a:r>
            <a:endParaRPr lang="en-US" sz="850" dirty="0"/>
          </a:p>
        </p:txBody>
      </p:sp>
      <p:sp>
        <p:nvSpPr>
          <p:cNvPr id="9627" name="com_9627"/>
          <p:cNvSpPr/>
          <p:nvPr/>
        </p:nvSpPr>
        <p:spPr>
          <a:xfrm>
            <a:off x="2450592" y="42611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28" name="com_9628"/>
          <p:cNvSpPr txBox="1"/>
          <p:nvPr/>
        </p:nvSpPr>
        <p:spPr>
          <a:xfrm>
            <a:off x="2505456" y="42611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Players with Disabilities</a:t>
            </a:r>
            <a:endParaRPr lang="en-US" sz="850" dirty="0"/>
          </a:p>
        </p:txBody>
      </p:sp>
      <p:sp>
        <p:nvSpPr>
          <p:cNvPr id="9629" name="com_9629"/>
          <p:cNvSpPr/>
          <p:nvPr/>
        </p:nvSpPr>
        <p:spPr>
          <a:xfrm>
            <a:off x="4114800" y="42611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30" name="com_9630"/>
          <p:cNvSpPr txBox="1"/>
          <p:nvPr/>
        </p:nvSpPr>
        <p:spPr>
          <a:xfrm>
            <a:off x="4169664" y="42611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Chess in Education</a:t>
            </a:r>
            <a:endParaRPr lang="en-US" sz="850" dirty="0"/>
          </a:p>
        </p:txBody>
      </p:sp>
      <p:sp>
        <p:nvSpPr>
          <p:cNvPr id="9631" name="com_9631"/>
          <p:cNvSpPr/>
          <p:nvPr/>
        </p:nvSpPr>
        <p:spPr>
          <a:xfrm>
            <a:off x="786384" y="44897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32" name="com_9632"/>
          <p:cNvSpPr txBox="1"/>
          <p:nvPr/>
        </p:nvSpPr>
        <p:spPr>
          <a:xfrm>
            <a:off x="841248" y="44897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</a:t>
            </a:r>
            <a:endParaRPr lang="en-US" sz="850" dirty="0"/>
          </a:p>
        </p:txBody>
      </p:sp>
      <p:sp>
        <p:nvSpPr>
          <p:cNvPr id="9633" name="com_9633"/>
          <p:cNvSpPr/>
          <p:nvPr/>
        </p:nvSpPr>
        <p:spPr>
          <a:xfrm>
            <a:off x="2450592" y="44897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34" name="com_9634"/>
          <p:cNvSpPr txBox="1"/>
          <p:nvPr/>
        </p:nvSpPr>
        <p:spPr>
          <a:xfrm>
            <a:off x="2505456" y="44897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Women's Chess</a:t>
            </a:r>
            <a:endParaRPr lang="en-US" sz="850" dirty="0"/>
          </a:p>
        </p:txBody>
      </p:sp>
      <p:sp>
        <p:nvSpPr>
          <p:cNvPr id="9635" name="com_9635"/>
          <p:cNvSpPr/>
          <p:nvPr/>
        </p:nvSpPr>
        <p:spPr>
          <a:xfrm>
            <a:off x="4114800" y="44897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36" name="com_9636"/>
          <p:cNvSpPr txBox="1"/>
          <p:nvPr/>
        </p:nvSpPr>
        <p:spPr>
          <a:xfrm>
            <a:off x="4169664" y="44897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Strategy</a:t>
            </a:r>
            <a:endParaRPr lang="en-US" sz="850" dirty="0"/>
          </a:p>
        </p:txBody>
      </p:sp>
      <p:sp>
        <p:nvSpPr>
          <p:cNvPr id="9637" name="com_9637"/>
          <p:cNvSpPr/>
          <p:nvPr/>
        </p:nvSpPr>
        <p:spPr>
          <a:xfrm>
            <a:off x="786384" y="47183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38" name="com_9638"/>
          <p:cNvSpPr txBox="1"/>
          <p:nvPr/>
        </p:nvSpPr>
        <p:spPr>
          <a:xfrm>
            <a:off x="841248" y="47183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and Development</a:t>
            </a:r>
            <a:endParaRPr lang="en-US" sz="850" dirty="0"/>
          </a:p>
        </p:txBody>
      </p:sp>
      <p:sp>
        <p:nvSpPr>
          <p:cNvPr id="9639" name="com_9639"/>
          <p:cNvSpPr/>
          <p:nvPr/>
        </p:nvSpPr>
        <p:spPr>
          <a:xfrm>
            <a:off x="2450592" y="47183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40" name="com_9640"/>
          <p:cNvSpPr txBox="1"/>
          <p:nvPr/>
        </p:nvSpPr>
        <p:spPr>
          <a:xfrm>
            <a:off x="2505456" y="47183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Chess in Multi-sport Games</a:t>
            </a:r>
            <a:endParaRPr lang="en-US" sz="850" dirty="0"/>
          </a:p>
        </p:txBody>
      </p:sp>
      <p:sp>
        <p:nvSpPr>
          <p:cNvPr id="9641" name="com_9641"/>
          <p:cNvSpPr/>
          <p:nvPr/>
        </p:nvSpPr>
        <p:spPr>
          <a:xfrm>
            <a:off x="4114800" y="4718304"/>
            <a:ext cx="1591056" cy="173736"/>
          </a:xfrm>
          <a:prstGeom prst="roundRect">
            <a:avLst>
              <a:gd name="adj" fmla="val 18421"/>
            </a:avLst>
          </a:prstGeom>
          <a:solidFill>
            <a:srgbClr val="F8F2E4"/>
          </a:solidFill>
          <a:ln w="9525">
            <a:solidFill>
              <a:srgbClr val="9A711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42" name="com_9642"/>
          <p:cNvSpPr txBox="1"/>
          <p:nvPr/>
        </p:nvSpPr>
        <p:spPr>
          <a:xfrm>
            <a:off x="4169664" y="4718304"/>
            <a:ext cx="148132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5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Historical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370</Words>
  <Application>Microsoft Macintosh PowerPoint</Application>
  <PresentationFormat>Произвольный</PresentationFormat>
  <Paragraphs>76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Georgia</vt:lpstr>
      <vt:lpstr>Office Theme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FIDE. Proposed organisational structure</dc:title>
  <dc:subject>PptxGenJS Presentation</dc:subject>
  <dc:creator>PptxGenJS</dc:creator>
  <cp:lastModifiedBy>1</cp:lastModifiedBy>
  <cp:revision>8</cp:revision>
  <dcterms:created xsi:type="dcterms:W3CDTF">2026-10-09T14:12:27Z</dcterms:created>
  <dcterms:modified xsi:type="dcterms:W3CDTF">2026-10-26T15:18:38Z</dcterms:modified>
</cp:coreProperties>
</file>